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9"/>
  </p:notesMasterIdLst>
  <p:sldIdLst>
    <p:sldId id="256" r:id="rId2"/>
    <p:sldId id="354" r:id="rId3"/>
    <p:sldId id="355" r:id="rId4"/>
    <p:sldId id="259" r:id="rId5"/>
    <p:sldId id="336" r:id="rId6"/>
    <p:sldId id="263" r:id="rId7"/>
    <p:sldId id="307" r:id="rId8"/>
    <p:sldId id="264" r:id="rId9"/>
    <p:sldId id="308" r:id="rId10"/>
    <p:sldId id="312" r:id="rId11"/>
    <p:sldId id="337" r:id="rId12"/>
    <p:sldId id="309" r:id="rId13"/>
    <p:sldId id="317" r:id="rId14"/>
    <p:sldId id="316" r:id="rId15"/>
    <p:sldId id="315" r:id="rId16"/>
    <p:sldId id="313" r:id="rId17"/>
    <p:sldId id="314" r:id="rId18"/>
    <p:sldId id="318" r:id="rId19"/>
    <p:sldId id="319" r:id="rId20"/>
    <p:sldId id="320" r:id="rId21"/>
    <p:sldId id="277" r:id="rId22"/>
    <p:sldId id="338" r:id="rId23"/>
    <p:sldId id="339" r:id="rId24"/>
    <p:sldId id="340" r:id="rId25"/>
    <p:sldId id="341" r:id="rId26"/>
    <p:sldId id="342" r:id="rId27"/>
    <p:sldId id="343" r:id="rId28"/>
    <p:sldId id="327" r:id="rId29"/>
    <p:sldId id="328" r:id="rId30"/>
    <p:sldId id="329" r:id="rId31"/>
    <p:sldId id="330" r:id="rId32"/>
    <p:sldId id="270" r:id="rId33"/>
    <p:sldId id="333" r:id="rId34"/>
    <p:sldId id="332" r:id="rId35"/>
    <p:sldId id="335" r:id="rId36"/>
    <p:sldId id="334" r:id="rId37"/>
    <p:sldId id="344" r:id="rId38"/>
    <p:sldId id="345" r:id="rId39"/>
    <p:sldId id="346" r:id="rId40"/>
    <p:sldId id="347" r:id="rId41"/>
    <p:sldId id="272" r:id="rId42"/>
    <p:sldId id="348" r:id="rId43"/>
    <p:sldId id="349" r:id="rId44"/>
    <p:sldId id="276" r:id="rId45"/>
    <p:sldId id="350" r:id="rId46"/>
    <p:sldId id="352" r:id="rId47"/>
    <p:sldId id="351" r:id="rId4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0"/>
    </p:embeddedFont>
    <p:embeddedFont>
      <p:font typeface="Carme" panose="020B0604020202020204" charset="0"/>
      <p:regular r:id="rId51"/>
    </p:embeddedFont>
    <p:embeddedFont>
      <p:font typeface="Maven Pro" panose="020B0604020202020204" charset="0"/>
      <p:regular r:id="rId52"/>
      <p:bold r:id="rId53"/>
    </p:embeddedFont>
    <p:embeddedFont>
      <p:font typeface="Maven Pro Black" panose="020B0604020202020204" charset="0"/>
      <p:bold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41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2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23%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3" y="891594"/>
            <a:ext cx="3809994" cy="235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54F64-12E9-10F7-9131-BF5B4358E873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equals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" y="819163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910A52-710C-9149-D8AF-F6616B38D9D6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5" y="79962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9E5A9C-0A77-C383-CBB9-8798B3220689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940423FC-0E59-8E8C-0027-543562B1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65" y="742946"/>
            <a:ext cx="7054470" cy="365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21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4" y="883013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AE4C38-7B4D-B1DF-BEC3-A41113C8F728}"/>
              </a:ext>
            </a:extLst>
          </p:cNvPr>
          <p:cNvSpPr txBox="1"/>
          <p:nvPr/>
        </p:nvSpPr>
        <p:spPr>
          <a:xfrm>
            <a:off x="1" y="42543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castorz2lijmrc5f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Big books library</a:t>
            </a:r>
          </a:p>
        </p:txBody>
      </p: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443429" y="3831454"/>
            <a:ext cx="426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7C9109-638D-C46C-287D-6FFE1ADB60DF}"/>
              </a:ext>
            </a:extLst>
          </p:cNvPr>
          <p:cNvSpPr txBox="1"/>
          <p:nvPr/>
        </p:nvSpPr>
        <p:spPr>
          <a:xfrm>
            <a:off x="0" y="45820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torvps7kzis5ujfz: </a:t>
            </a:r>
            <a:r>
              <a:rPr lang="it-IT" dirty="0" err="1">
                <a:latin typeface="Carme" panose="020B0604020202020204" charset="0"/>
              </a:rPr>
              <a:t>TorVPS</a:t>
            </a:r>
            <a:endParaRPr lang="it-IT" b="1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6445" y="835758"/>
            <a:ext cx="3876369" cy="3527015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FC74F0-228C-E053-1509-42021C2BDB31}"/>
              </a:ext>
            </a:extLst>
          </p:cNvPr>
          <p:cNvSpPr txBox="1"/>
          <p:nvPr/>
        </p:nvSpPr>
        <p:spPr>
          <a:xfrm>
            <a:off x="191186" y="3227710"/>
            <a:ext cx="40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44C980-1770-5A3D-20FF-CFB5B72EFA60}"/>
              </a:ext>
            </a:extLst>
          </p:cNvPr>
          <p:cNvSpPr txBox="1"/>
          <p:nvPr/>
        </p:nvSpPr>
        <p:spPr>
          <a:xfrm>
            <a:off x="0" y="453052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A8833D-A3AA-9801-20A5-6BCCC3D82051}"/>
              </a:ext>
            </a:extLst>
          </p:cNvPr>
          <p:cNvSpPr txBox="1"/>
          <p:nvPr/>
        </p:nvSpPr>
        <p:spPr>
          <a:xfrm>
            <a:off x="250601" y="2913463"/>
            <a:ext cx="423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11DA0F-3513-F531-0582-2321494C893F}"/>
              </a:ext>
            </a:extLst>
          </p:cNvPr>
          <p:cNvSpPr txBox="1"/>
          <p:nvPr/>
        </p:nvSpPr>
        <p:spPr>
          <a:xfrm>
            <a:off x="0" y="43961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0" y="62666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74570" y="737980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83E9B1C-3015-BB1A-F450-B901AC0BEB52}"/>
              </a:ext>
            </a:extLst>
          </p:cNvPr>
          <p:cNvSpPr txBox="1"/>
          <p:nvPr/>
        </p:nvSpPr>
        <p:spPr>
          <a:xfrm>
            <a:off x="0" y="454602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70941" y="676778"/>
            <a:ext cx="3513642" cy="3359838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F80DC-B084-9F6D-CE74-9B635A0DAF2F}"/>
              </a:ext>
            </a:extLst>
          </p:cNvPr>
          <p:cNvSpPr txBox="1"/>
          <p:nvPr/>
        </p:nvSpPr>
        <p:spPr>
          <a:xfrm>
            <a:off x="0" y="43250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lookz3wwyeucccba 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Russian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engine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48DC57-7EA9-F80A-3705-F908B8B75B4D}"/>
              </a:ext>
            </a:extLst>
          </p:cNvPr>
          <p:cNvSpPr txBox="1"/>
          <p:nvPr/>
        </p:nvSpPr>
        <p:spPr>
          <a:xfrm>
            <a:off x="0" y="432635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syndiccjacyrnbyv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Marketplace </a:t>
            </a:r>
            <a:r>
              <a:rPr lang="it-IT" dirty="0" err="1">
                <a:latin typeface="Carme" panose="020B0604020202020204" charset="0"/>
              </a:rPr>
              <a:t>drugs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266E7A2-DEC2-5397-0B3D-CC5D4196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6" y="2081195"/>
            <a:ext cx="2846567" cy="284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1104759" y="3537737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1712128" y="3819222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58BD08-C50E-B882-5C01-3986CD96493B}"/>
              </a:ext>
            </a:extLst>
          </p:cNvPr>
          <p:cNvSpPr txBox="1"/>
          <p:nvPr/>
        </p:nvSpPr>
        <p:spPr>
          <a:xfrm>
            <a:off x="4177644" y="3665333"/>
            <a:ext cx="321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hydraruzxpnew4af</a:t>
            </a:r>
          </a:p>
        </p:txBody>
      </p:sp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239B06-A5A6-90B2-6AB7-70A460C6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72" y="1359804"/>
            <a:ext cx="783612" cy="7836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15034E-25BF-1B32-C146-C8BCB95D4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02" y="1275775"/>
            <a:ext cx="982395" cy="9823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AF0CA-803C-7DFE-54E3-9A1083D12BAD}"/>
              </a:ext>
            </a:extLst>
          </p:cNvPr>
          <p:cNvSpPr txBox="1"/>
          <p:nvPr/>
        </p:nvSpPr>
        <p:spPr>
          <a:xfrm>
            <a:off x="1694985" y="1613083"/>
            <a:ext cx="155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146.241.45.158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3D8855F-7816-17F3-0A46-718A80B8EA83}"/>
              </a:ext>
            </a:extLst>
          </p:cNvPr>
          <p:cNvCxnSpPr/>
          <p:nvPr/>
        </p:nvCxnSpPr>
        <p:spPr>
          <a:xfrm>
            <a:off x="3252083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81C878-7E00-659F-6858-F68FB398B7DD}"/>
              </a:ext>
            </a:extLst>
          </p:cNvPr>
          <p:cNvSpPr txBox="1"/>
          <p:nvPr/>
        </p:nvSpPr>
        <p:spPr>
          <a:xfrm>
            <a:off x="5891916" y="1613082"/>
            <a:ext cx="172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hwikis25cffertqe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69FF542-959B-E71B-8C1F-B7AFC47D20A1}"/>
              </a:ext>
            </a:extLst>
          </p:cNvPr>
          <p:cNvCxnSpPr/>
          <p:nvPr/>
        </p:nvCxnSpPr>
        <p:spPr>
          <a:xfrm>
            <a:off x="5128590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0FD8F22D-53D5-D0E5-EBB7-BC10E4E9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17" y="1359804"/>
            <a:ext cx="831410" cy="8314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6740D2-2E4C-DF84-6EA4-6CE530AE5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525" y="2813713"/>
            <a:ext cx="1614947" cy="16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5613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6000" y="4329064"/>
            <a:ext cx="382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 </a:t>
            </a:r>
            <a:r>
              <a:rPr lang="it-IT" dirty="0" err="1">
                <a:effectLst/>
                <a:latin typeface="Carme" panose="020B0604020202020204" charset="0"/>
              </a:rPr>
              <a:t>without</a:t>
            </a:r>
            <a:r>
              <a:rPr lang="it-IT" dirty="0">
                <a:effectLst/>
                <a:latin typeface="Carme" panose="020B0604020202020204" charset="0"/>
              </a:rPr>
              <a:t> weights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 = 0.91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5517" y="4329064"/>
            <a:ext cx="382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 = 0.99</a:t>
            </a: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15" y="1305642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635E-4C8A-12FA-466D-41B18CF9839B}"/>
              </a:ext>
            </a:extLst>
          </p:cNvPr>
          <p:cNvSpPr txBox="1"/>
          <p:nvPr/>
        </p:nvSpPr>
        <p:spPr>
          <a:xfrm>
            <a:off x="-1" y="412581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45" y="1305642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2EB187-4AB1-53E0-DED8-96DEB2FFD732}"/>
              </a:ext>
            </a:extLst>
          </p:cNvPr>
          <p:cNvSpPr txBox="1"/>
          <p:nvPr/>
        </p:nvSpPr>
        <p:spPr>
          <a:xfrm>
            <a:off x="-1" y="4316651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y4yhci7273s2yeqk: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mijpsrtgf54l7um6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HiddenWiki</a:t>
            </a:r>
            <a:r>
              <a:rPr lang="it-IT" dirty="0">
                <a:latin typeface="Carme" panose="020B0604020202020204" charset="0"/>
              </a:rPr>
              <a:t> link </a:t>
            </a:r>
            <a:r>
              <a:rPr lang="it-IT" dirty="0" err="1">
                <a:latin typeface="Carme" panose="020B0604020202020204" charset="0"/>
              </a:rPr>
              <a:t>updated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0" y="1305642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FCAAF0-5C8D-A4B5-B42C-854984281F9B}"/>
              </a:ext>
            </a:extLst>
          </p:cNvPr>
          <p:cNvSpPr txBox="1"/>
          <p:nvPr/>
        </p:nvSpPr>
        <p:spPr>
          <a:xfrm>
            <a:off x="1" y="4202602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4298541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65C218-E4A2-892F-A426-58CE4E30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43" y="572700"/>
            <a:ext cx="7228132" cy="354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</a:t>
            </a:r>
            <a:r>
              <a:rPr lang="it-IT">
                <a:latin typeface="Carme" panose="020B0604020202020204" charset="0"/>
              </a:rPr>
              <a:t>and SCC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Proof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SPL </a:t>
            </a:r>
            <a:r>
              <a:rPr lang="it-IT" sz="1200" dirty="0" err="1">
                <a:latin typeface="Carme" panose="020B0604020202020204" charset="0"/>
              </a:rPr>
              <a:t>is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only</a:t>
            </a:r>
            <a:r>
              <a:rPr lang="it-IT" sz="1200" dirty="0">
                <a:latin typeface="Carme" panose="020B0604020202020204" charset="0"/>
              </a:rPr>
              <a:t> 9% </a:t>
            </a:r>
            <a:r>
              <a:rPr lang="it-IT" sz="1200" dirty="0" err="1">
                <a:latin typeface="Carme" panose="020B0604020202020204" charset="0"/>
              </a:rPr>
              <a:t>less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than</a:t>
            </a:r>
            <a:r>
              <a:rPr lang="it-IT" sz="1200" dirty="0">
                <a:latin typeface="Carme" panose="020B0604020202020204" charset="0"/>
              </a:rPr>
              <a:t> the </a:t>
            </a:r>
            <a:r>
              <a:rPr lang="it-IT" sz="1200" dirty="0" err="1">
                <a:latin typeface="Carme" panose="020B0604020202020204" charset="0"/>
              </a:rPr>
              <a:t>entire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darkweb</a:t>
            </a:r>
            <a:endParaRPr lang="it-IT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no </a:t>
            </a:r>
            <a:r>
              <a:rPr lang="it-IT" sz="1200" dirty="0" err="1">
                <a:latin typeface="Carme" panose="020B0604020202020204" charset="0"/>
              </a:rPr>
              <a:t>densely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interconnected</a:t>
            </a:r>
            <a:endParaRPr lang="it-IT" sz="1200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31" grpId="0" animBg="1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97" y="2969858"/>
            <a:ext cx="563804" cy="5273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00" y="1792881"/>
            <a:ext cx="521608" cy="5216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691" y="658652"/>
            <a:ext cx="582617" cy="5232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2925448" y="1194706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Persistance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probabilities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>
                <a:latin typeface="Carme" panose="020B0604020202020204" charset="0"/>
              </a:rPr>
              <a:t>Core-</a:t>
            </a:r>
            <a:r>
              <a:rPr lang="it-IT" sz="1100" b="1" dirty="0" err="1">
                <a:latin typeface="Carme" panose="020B0604020202020204" charset="0"/>
              </a:rPr>
              <a:t>Periphery</a:t>
            </a:r>
            <a:r>
              <a:rPr lang="it-IT" sz="1100" b="1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2941391" y="2320717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Numerical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Various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algorithms</a:t>
            </a:r>
            <a:endParaRPr lang="it-IT" sz="1100" b="1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2925448" y="3473633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Numerical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Graphical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C6A483-9226-0930-5427-634E2AA31D15}"/>
              </a:ext>
            </a:extLst>
          </p:cNvPr>
          <p:cNvSpPr txBox="1"/>
          <p:nvPr/>
        </p:nvSpPr>
        <p:spPr>
          <a:xfrm>
            <a:off x="0" y="462654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References</a:t>
            </a:r>
            <a:r>
              <a:rPr lang="it-IT" dirty="0">
                <a:latin typeface="Carme" panose="020B0604020202020204" charset="0"/>
              </a:rPr>
              <a:t>: https://arxiv.org/abs/1704.07525</a:t>
            </a: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/>
      <p:bldP spid="327" grpId="0"/>
      <p:bldP spid="328" grpId="0"/>
      <p:bldP spid="329" grpId="0"/>
      <p:bldP spid="337" grpId="0" animBg="1"/>
      <p:bldP spid="338" grpId="0"/>
      <p:bldP spid="339" grpId="0" animBg="1"/>
      <p:bldP spid="340" grpId="0"/>
      <p:bldP spid="341" grpId="0" animBg="1"/>
      <p:bldP spid="342" grpId="0"/>
      <p:bldP spid="343" grpId="0" animBg="1"/>
      <p:bldP spid="344" grpId="0"/>
      <p:bldP spid="345" grpId="0" animBg="1"/>
      <p:bldP spid="346" grpId="0"/>
      <p:bldP spid="347" grpId="0" animBg="1"/>
      <p:bldP spid="348" grpId="0"/>
      <p:bldP spid="349" grpId="0" animBg="1"/>
      <p:bldP spid="350" grpId="0"/>
      <p:bldP spid="351" grpId="0" animBg="1"/>
      <p:bldP spid="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985</Words>
  <Application>Microsoft Office PowerPoint</Application>
  <PresentationFormat>Presentazione su schermo (16:9)</PresentationFormat>
  <Paragraphs>310</Paragraphs>
  <Slides>47</Slides>
  <Notes>47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Maven Pro</vt:lpstr>
      <vt:lpstr>Segoe UI</vt:lpstr>
      <vt:lpstr>Arial</vt:lpstr>
      <vt:lpstr>Bebas Neue</vt:lpstr>
      <vt:lpstr>Carme</vt:lpstr>
      <vt:lpstr>Maven Pro Black</vt:lpstr>
      <vt:lpstr>Safe Internet Usage by Slidesgo</vt:lpstr>
      <vt:lpstr>PROPERTIES OF THE DARKWEB</vt:lpstr>
      <vt:lpstr>What is darkweb?</vt:lpstr>
      <vt:lpstr>What is darkweb?</vt:lpstr>
      <vt:lpstr>—Wikipedia</vt:lpstr>
      <vt:lpstr>TABLE OF CONTENTS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Core-Periphery profile - 1</vt:lpstr>
      <vt:lpstr>K-core decomposition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71</cp:revision>
  <dcterms:modified xsi:type="dcterms:W3CDTF">2023-03-13T19:49:33Z</dcterms:modified>
</cp:coreProperties>
</file>